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7" r:id="rId12"/>
    <p:sldId id="272" r:id="rId13"/>
    <p:sldId id="288" r:id="rId14"/>
    <p:sldId id="276" r:id="rId15"/>
    <p:sldId id="28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5958"/>
  </p:normalViewPr>
  <p:slideViewPr>
    <p:cSldViewPr snapToGrid="0" snapToObjects="1">
      <p:cViewPr varScale="1">
        <p:scale>
          <a:sx n="111" d="100"/>
          <a:sy n="111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BD3AEE-30C3-2540-B2E6-81FA3976829C}" type="datetimeFigureOut">
              <a:rPr lang="en-US" smtClean="0"/>
              <a:t>12/7/21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F19DD-7A31-A748-B26C-E77495AF4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561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\gamma but T is still deterministic </a:t>
            </a:r>
            <a:r>
              <a:rPr lang="en-US" dirty="0">
                <a:sym typeface="Wingdings" pitchFamily="2" charset="2"/>
              </a:rPr>
              <a:t> easy, every policy has the same V(s_0)</a:t>
            </a:r>
          </a:p>
          <a:p>
            <a:r>
              <a:rPr lang="en-US" dirty="0">
                <a:sym typeface="Wingdings" pitchFamily="2" charset="2"/>
              </a:rPr>
              <a:t>Change T: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DF19DD-7A31-A748-B26C-E77495AF490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59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Verifies </a:t>
            </a:r>
            <a:r>
              <a:rPr lang="en-US" dirty="0" err="1"/>
              <a:t>Thm</a:t>
            </a:r>
            <a:r>
              <a:rPr lang="en-US" dirty="0"/>
              <a:t> 4.1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DF19DD-7A31-A748-B26C-E77495AF490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614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If transition dynamics are known, we compute forward and backward messages to fit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𝜌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r>
                  <a:rPr lang="en-US" dirty="0"/>
                  <a:t>. Otherwise,</a:t>
                </a:r>
                <a:r>
                  <a:rPr lang="en-US" baseline="0" dirty="0"/>
                  <a:t> we run the policy and use empirical estimates (i.e. counts).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If transition dynamics are known, we compute forward and backward messages to fit </a:t>
                </a:r>
                <a:r>
                  <a:rPr lang="en-US" b="0" i="0">
                    <a:latin typeface="Cambria Math" panose="02040503050406030204" pitchFamily="18" charset="0"/>
                  </a:rPr>
                  <a:t>𝜌(𝑠,𝑎)</a:t>
                </a:r>
                <a:r>
                  <a:rPr lang="en-US" dirty="0"/>
                  <a:t>. Otherwise,</a:t>
                </a:r>
                <a:r>
                  <a:rPr lang="en-US" baseline="0" dirty="0"/>
                  <a:t> we run the policy and use empirical estimates (i.e. counts).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DF19DD-7A31-A748-B26C-E77495AF490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28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DF19DD-7A31-A748-B26C-E77495AF490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457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90204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9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9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90204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90204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t>12/7/21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456" y="1708233"/>
            <a:ext cx="12037764" cy="1646302"/>
          </a:xfrm>
        </p:spPr>
        <p:txBody>
          <a:bodyPr/>
          <a:lstStyle/>
          <a:p>
            <a:pPr algn="l"/>
            <a:r>
              <a:rPr lang="en-US" sz="48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On the Expressivity of Markov Reward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By Abel </a:t>
            </a:r>
            <a:r>
              <a:rPr lang="en-US" sz="2000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et.al</a:t>
            </a:r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.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Presenter: Yibin Xiong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186" y="6422834"/>
            <a:ext cx="2566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90204" pitchFamily="34" charset="0"/>
                <a:cs typeface="Arial" panose="020B0604020202090204" pitchFamily="34" charset="0"/>
              </a:rPr>
              <a:t>December 7,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6" y="301128"/>
            <a:ext cx="10317490" cy="66761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Experiments: 4 state 3 action MDP</a:t>
            </a: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595" y="1076447"/>
            <a:ext cx="10317491" cy="5480426"/>
          </a:xfrm>
        </p:spPr>
        <p:txBody>
          <a:bodyPr>
            <a:normAutofit/>
          </a:bodyPr>
          <a:lstStyle/>
          <a:p>
            <a:endParaRPr 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3065B73-0969-A742-BCEE-29FE0450C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594" y="872031"/>
            <a:ext cx="9591161" cy="58892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Footer Placeholder 5">
                <a:extLst>
                  <a:ext uri="{FF2B5EF4-FFF2-40B4-BE49-F238E27FC236}">
                    <a16:creationId xmlns:a16="http://schemas.microsoft.com/office/drawing/2014/main" id="{E7816BB7-D3A1-2A40-99D1-F8A93831552D}"/>
                  </a:ext>
                </a:extLst>
              </p:cNvPr>
              <p:cNvSpPr>
                <a:spLocks noGrp="1"/>
              </p:cNvSpPr>
              <p:nvPr>
                <p:ph type="ftr" sz="quarter" idx="11"/>
              </p:nvPr>
            </p:nvSpPr>
            <p:spPr>
              <a:xfrm>
                <a:off x="-1" y="6560038"/>
                <a:ext cx="6297612" cy="365125"/>
              </a:xfrm>
            </p:spPr>
            <p:txBody>
              <a:bodyPr/>
              <a:lstStyle/>
              <a:p>
                <a:r>
                  <a:rPr lang="en-US" sz="1000" dirty="0"/>
                  <a:t>*SOAP size refers to the number of good policies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000" b="0" i="0" smtClean="0">
                            <a:latin typeface="Cambria Math" panose="02040503050406030204" pitchFamily="18" charset="0"/>
                          </a:rPr>
                          <m:t>Π</m:t>
                        </m:r>
                      </m:e>
                      <m:sub>
                        <m:r>
                          <a:rPr lang="en-US" sz="10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endParaRPr lang="en-US" sz="1000" dirty="0"/>
              </a:p>
            </p:txBody>
          </p:sp>
        </mc:Choice>
        <mc:Fallback xmlns="">
          <p:sp>
            <p:nvSpPr>
              <p:cNvPr id="6" name="Footer Placeholder 5">
                <a:extLst>
                  <a:ext uri="{FF2B5EF4-FFF2-40B4-BE49-F238E27FC236}">
                    <a16:creationId xmlns:a16="http://schemas.microsoft.com/office/drawing/2014/main" id="{E7816BB7-D3A1-2A40-99D1-F8A9383155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ftr" sz="quarter" idx="11"/>
              </p:nvPr>
            </p:nvSpPr>
            <p:spPr>
              <a:xfrm>
                <a:off x="-1" y="6560038"/>
                <a:ext cx="6297612" cy="365125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6" y="301128"/>
            <a:ext cx="10317490" cy="66761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Experiments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8C4FE8C-B253-E246-9730-97B2DCCF2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402059"/>
            <a:ext cx="12192000" cy="4033542"/>
          </a:xfrm>
          <a:prstGeom prst="rect">
            <a:avLst/>
          </a:prstGeom>
        </p:spPr>
      </p:pic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42595" y="1283819"/>
                <a:ext cx="11125628" cy="5273053"/>
              </a:xfrm>
            </p:spPr>
            <p:txBody>
              <a:bodyPr>
                <a:normAutofit/>
              </a:bodyPr>
              <a:lstStyle/>
              <a:p>
                <a:endParaRPr lang="en-US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Faster convergence</a:t>
                </a:r>
              </a:p>
              <a:p>
                <a:r>
                  <a:rPr lang="en-US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The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𝜖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-greedy policy when using “regular reward function” does not converge exactly to an optimal policy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2595" y="1283819"/>
                <a:ext cx="11125628" cy="5273053"/>
              </a:xfrm>
              <a:blipFill>
                <a:blip r:embed="rId3"/>
                <a:stretch>
                  <a:fillRect l="-1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5" y="89786"/>
            <a:ext cx="10317490" cy="66761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Thoughts, Questions, Future Directions</a:t>
            </a: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56963" y="847187"/>
                <a:ext cx="10488753" cy="5799471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sz="24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Comparison with IRL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Maximize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90204" pitchFamily="34" charset="0"/>
                      </a:rPr>
                      <m:t>𝜖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is similar to the maximize the margin in traditional IRL (feature matching); non-parametric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LP problem formulation is simple and the algorithm is not iterative (we can have iterative versions that enables interaction between reward designing and policy optimization)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PO has stronger prior knowledge because of more fine-grained partition, but also more computation in fitting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𝜌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𝑠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,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𝑎</m:t>
                        </m:r>
                      </m:e>
                    </m:d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.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Feasibility: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Toy-example MDPs in the experiments; continuous state/action space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⇒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deep neural nets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|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Π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𝑔</m:t>
                        </m:r>
                      </m:sub>
                    </m:sSub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|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is large, we need to 1) specify all of them (SOAP equal); 2) fit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𝜌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(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𝑠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,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𝑎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)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for </a:t>
                </a:r>
                <a:r>
                  <a:rPr lang="en-US" sz="2000" i="1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each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one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For PO/TO, specify a lot of orders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Assumed perfect task knowledge, but difficult to transfer task knowledge/finetune a reward function when tasks are defined by “policy/trajectory inequalities”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For TO, what if the good trajectories have different length?</a:t>
                </a: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6963" y="847187"/>
                <a:ext cx="10488753" cy="5799471"/>
              </a:xfrm>
              <a:blipFill>
                <a:blip r:embed="rId3"/>
                <a:stretch>
                  <a:fillRect l="-363" t="-655" b="-10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5" y="301128"/>
            <a:ext cx="10317490" cy="66761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Thoughts, Questions, Future Directions</a:t>
            </a: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595" y="1088020"/>
            <a:ext cx="10317491" cy="5660021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Sufficient conditions for realizability?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Other formulation of tasks</a:t>
            </a:r>
          </a:p>
          <a:p>
            <a:endParaRPr lang="en-US" sz="2000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endParaRPr lang="en-US" sz="2000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endParaRPr lang="en-US" sz="2000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endParaRPr lang="en-US" sz="2000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endParaRPr lang="en-US" sz="2000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endParaRPr lang="en-US" sz="2000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endParaRPr lang="en-US" sz="2000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Convex rather than linear</a:t>
            </a:r>
          </a:p>
          <a:p>
            <a:endParaRPr lang="en-US" sz="2000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endParaRPr lang="en-US" sz="2000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endParaRPr lang="en-US" sz="2000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For tasks that are not realizable, what can we do? </a:t>
            </a:r>
          </a:p>
        </p:txBody>
      </p:sp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3BAA3C-74EE-6148-8495-C8F528050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313" y="4954024"/>
            <a:ext cx="11069256" cy="11700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90A061-2D8D-BD40-A2AB-E6FF1A9DE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552" y="1859810"/>
            <a:ext cx="11160778" cy="1279511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15BF5281-3B13-FC4A-8848-D647F14391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595" y="3109140"/>
            <a:ext cx="11252173" cy="1386924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2C1071-08C3-C046-A40F-DC197587B626}"/>
              </a:ext>
            </a:extLst>
          </p:cNvPr>
          <p:cNvCxnSpPr/>
          <p:nvPr/>
        </p:nvCxnSpPr>
        <p:spPr>
          <a:xfrm>
            <a:off x="5833641" y="5775767"/>
            <a:ext cx="5717893" cy="0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4448678-7CDA-2343-9D4A-4951DD368403}"/>
              </a:ext>
            </a:extLst>
          </p:cNvPr>
          <p:cNvCxnSpPr/>
          <p:nvPr/>
        </p:nvCxnSpPr>
        <p:spPr>
          <a:xfrm>
            <a:off x="1539433" y="6019942"/>
            <a:ext cx="3773347" cy="0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6" y="301128"/>
            <a:ext cx="10317490" cy="66761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Summary</a:t>
            </a: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595" y="1283819"/>
            <a:ext cx="10317491" cy="5273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The authors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Proposed clear definitions of tasks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Examined the expressivity of Markov rewards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Explored variants of the reward design problem (finite output, shared state &amp; action space)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Framed the problem into LP and solved it in polynomial time</a:t>
            </a:r>
          </a:p>
          <a:p>
            <a:endParaRPr lang="en-US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6" y="301128"/>
            <a:ext cx="10317490" cy="667615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595" y="1283819"/>
            <a:ext cx="10317491" cy="5273053"/>
          </a:xfrm>
        </p:spPr>
        <p:txBody>
          <a:bodyPr>
            <a:normAutofit/>
          </a:bodyPr>
          <a:lstStyle/>
          <a:p>
            <a:endParaRPr 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EEA9A4-648B-644B-BBD3-21FA47980C98}"/>
              </a:ext>
            </a:extLst>
          </p:cNvPr>
          <p:cNvSpPr/>
          <p:nvPr/>
        </p:nvSpPr>
        <p:spPr>
          <a:xfrm>
            <a:off x="3464233" y="2828835"/>
            <a:ext cx="526353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8738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8080" y="257701"/>
            <a:ext cx="10190141" cy="82259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Reward Engineering as a 2-phase Problem</a:t>
            </a: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8080" y="969484"/>
            <a:ext cx="10190142" cy="520115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Reward hypothesis: “All goals and purposes can be well thought of as </a:t>
            </a:r>
            <a:r>
              <a:rPr lang="en-US" sz="20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maximization of the expected total reward.</a:t>
            </a:r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”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Is it true? How do we figure out the appropriate reward function?</a:t>
            </a:r>
          </a:p>
          <a:p>
            <a:r>
              <a:rPr lang="en-US" sz="2000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TaskQ</a:t>
            </a:r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: How do we define/specify a task? (natural language, an optimal policy,</a:t>
            </a:r>
            <a:r>
              <a:rPr lang="zh-CN" alt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etc.</a:t>
            </a:r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)</a:t>
            </a:r>
          </a:p>
          <a:p>
            <a:r>
              <a:rPr lang="en-US" sz="2000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ExpressionQ</a:t>
            </a:r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: Given the task definition, can we design a (Markov) reward function that fully expresses the task?</a:t>
            </a:r>
          </a:p>
        </p:txBody>
      </p:sp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Diagram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962" y="3232591"/>
            <a:ext cx="9347546" cy="336770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95F12-EFB0-264D-9E6B-FF46B1324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27670"/>
            <a:ext cx="6297612" cy="365125"/>
          </a:xfrm>
        </p:spPr>
        <p:txBody>
          <a:bodyPr/>
          <a:lstStyle/>
          <a:p>
            <a:r>
              <a:rPr lang="en-US" sz="1000" dirty="0"/>
              <a:t>*In this paper, we discuss deterministic policies and reward functions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6" y="301128"/>
            <a:ext cx="10317490" cy="667615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TaskQ</a:t>
            </a:r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: Definitions of Tasks</a:t>
            </a: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42595" y="1182853"/>
                <a:ext cx="10791217" cy="5273053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Task-as-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𝜋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∗</m:t>
                        </m:r>
                      </m:sup>
                    </m:sSup>
                  </m:oMath>
                </a14:m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1800" i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The most “coarse” specification of tasks; Cannot differentiate all other sub-optimal policies</a:t>
                </a:r>
              </a:p>
              <a:p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SOAP (Set of Acceptable Policies)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Partitioned the policy space into 2 equivalent classes: good policies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g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and bad policies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b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</a:t>
                </a:r>
              </a:p>
              <a:p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PO (Partial Ordering on Policies)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Partitioned the policy space into several equivalent classes</a:t>
                </a:r>
              </a:p>
              <a:p>
                <a:endParaRPr lang="en-US" sz="2000" dirty="0">
                  <a:solidFill>
                    <a:schemeClr val="bg1">
                      <a:lumMod val="50000"/>
                    </a:schemeClr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r>
                  <a:rPr lang="en-US" sz="2000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Task-as-goal</a:t>
                </a:r>
              </a:p>
              <a:p>
                <a:r>
                  <a:rPr lang="en-US" sz="2000" dirty="0">
                    <a:latin typeface="Arial" panose="020B0604020202090204" pitchFamily="34" charset="0"/>
                    <a:cs typeface="Arial" panose="020B0604020202090204" pitchFamily="34" charset="0"/>
                  </a:rPr>
                  <a:t>TO (Partial Ordering on Trajectories)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latin typeface="Arial" panose="020B0604020202090204" pitchFamily="34" charset="0"/>
                    <a:cs typeface="Arial" panose="020B0604020202090204" pitchFamily="34" charset="0"/>
                  </a:rPr>
                  <a:t>Partial ordering of finite-horizon trajectories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latin typeface="Arial" panose="020B0604020202090204" pitchFamily="34" charset="0"/>
                    <a:cs typeface="Arial" panose="020B0604020202090204" pitchFamily="34" charset="0"/>
                  </a:rPr>
                  <a:t>Specifies </a:t>
                </a:r>
                <a:r>
                  <a:rPr lang="en-US" sz="1800" i="1" dirty="0">
                    <a:latin typeface="Arial" panose="020B0604020202090204" pitchFamily="34" charset="0"/>
                    <a:cs typeface="Arial" panose="020B0604020202090204" pitchFamily="34" charset="0"/>
                  </a:rPr>
                  <a:t>how we want the agent to achieve the goal, i.e. process + result</a:t>
                </a:r>
                <a:endParaRPr lang="en-US" sz="1800" dirty="0"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2595" y="1182853"/>
                <a:ext cx="10791217" cy="5273053"/>
              </a:xfrm>
              <a:blipFill>
                <a:blip r:embed="rId2"/>
                <a:stretch>
                  <a:fillRect l="-235" t="-7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38A466-062E-634E-A175-5301FBD69A61}"/>
              </a:ext>
            </a:extLst>
          </p:cNvPr>
          <p:cNvSpPr/>
          <p:nvPr/>
        </p:nvSpPr>
        <p:spPr>
          <a:xfrm>
            <a:off x="4533488" y="4148254"/>
            <a:ext cx="2676292" cy="7582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Good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3FA105-A979-364E-BA34-F754E78D1BA1}"/>
              </a:ext>
            </a:extLst>
          </p:cNvPr>
          <p:cNvSpPr/>
          <p:nvPr/>
        </p:nvSpPr>
        <p:spPr>
          <a:xfrm>
            <a:off x="1449659" y="4170556"/>
            <a:ext cx="2609385" cy="1650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Good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14283B-CF4C-6F4B-A1DC-E6CF67076CFA}"/>
              </a:ext>
            </a:extLst>
          </p:cNvPr>
          <p:cNvSpPr/>
          <p:nvPr/>
        </p:nvSpPr>
        <p:spPr>
          <a:xfrm>
            <a:off x="1449659" y="4335588"/>
            <a:ext cx="2609385" cy="22212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E995B-851C-D347-833E-50F18FE6FB1A}"/>
              </a:ext>
            </a:extLst>
          </p:cNvPr>
          <p:cNvSpPr/>
          <p:nvPr/>
        </p:nvSpPr>
        <p:spPr>
          <a:xfrm>
            <a:off x="4533488" y="4906537"/>
            <a:ext cx="2676292" cy="16503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87EBA32-229E-7949-9E22-E9D77487793A}"/>
              </a:ext>
            </a:extLst>
          </p:cNvPr>
          <p:cNvSpPr/>
          <p:nvPr/>
        </p:nvSpPr>
        <p:spPr>
          <a:xfrm>
            <a:off x="7973122" y="4148254"/>
            <a:ext cx="2542478" cy="40144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Excellent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86A43F-2BDF-0246-8F39-16CF0BA6A6AF}"/>
              </a:ext>
            </a:extLst>
          </p:cNvPr>
          <p:cNvSpPr/>
          <p:nvPr/>
        </p:nvSpPr>
        <p:spPr>
          <a:xfrm>
            <a:off x="7973122" y="4549698"/>
            <a:ext cx="2542478" cy="55756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Good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AA09E1-7375-9C4E-A849-AA913283451D}"/>
              </a:ext>
            </a:extLst>
          </p:cNvPr>
          <p:cNvSpPr/>
          <p:nvPr/>
        </p:nvSpPr>
        <p:spPr>
          <a:xfrm>
            <a:off x="7973122" y="5107259"/>
            <a:ext cx="2542478" cy="72392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Indifferent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5EF850-4B69-AE46-837F-662588135AE2}"/>
              </a:ext>
            </a:extLst>
          </p:cNvPr>
          <p:cNvSpPr/>
          <p:nvPr/>
        </p:nvSpPr>
        <p:spPr>
          <a:xfrm>
            <a:off x="7973122" y="5831186"/>
            <a:ext cx="2542478" cy="42464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BAD30A-063C-4A44-93A3-A54F03EA05D6}"/>
              </a:ext>
            </a:extLst>
          </p:cNvPr>
          <p:cNvSpPr/>
          <p:nvPr/>
        </p:nvSpPr>
        <p:spPr>
          <a:xfrm>
            <a:off x="7973122" y="6255834"/>
            <a:ext cx="2542478" cy="30103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Definitely Avoid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6" y="301128"/>
            <a:ext cx="10317490" cy="66761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Realizability and Task Constraints</a:t>
            </a: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42595" y="1283819"/>
                <a:ext cx="10317491" cy="5273053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A reward function </a:t>
                </a:r>
                <a:r>
                  <a:rPr lang="en-US" sz="2000" i="1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realizes 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the given task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𝒯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in an environment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𝐸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𝑆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,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𝐴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,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𝑇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,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𝛾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9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9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90204" pitchFamily="34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if it satisfies the constraints induced by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𝒯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.</a:t>
                </a: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2595" y="1283819"/>
                <a:ext cx="10317491" cy="5273053"/>
              </a:xfrm>
              <a:blipFill>
                <a:blip r:embed="rId2"/>
                <a:stretch>
                  <a:fillRect l="-246" t="-7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866968D4-E101-714B-A534-BD7860711D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481" y="2280440"/>
            <a:ext cx="11043786" cy="385895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6" y="301128"/>
            <a:ext cx="10317490" cy="667615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ExpressionQ</a:t>
            </a:r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: Are SOAP, PO, TO realizable?</a:t>
            </a: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42596" y="1208871"/>
                <a:ext cx="10632010" cy="5588129"/>
              </a:xfrm>
            </p:spPr>
            <p:txBody>
              <a:bodyPr>
                <a:normAutofit/>
              </a:bodyPr>
              <a:lstStyle/>
              <a:p>
                <a:r>
                  <a:rPr lang="en-US" sz="2000" b="1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Theorem 4.1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says No!</a:t>
                </a:r>
              </a:p>
              <a:p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We can find simple counter-examples:</a:t>
                </a: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r>
                  <a:rPr lang="en-US" sz="2000" b="1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Proposition 4.2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generalizes this to any transition dynamics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𝑇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and any discount factor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𝛾</m:t>
                    </m:r>
                  </m:oMath>
                </a14:m>
                <a:endParaRPr lang="en-US" sz="2000" b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2596" y="1208871"/>
                <a:ext cx="10632010" cy="5588129"/>
              </a:xfrm>
              <a:blipFill>
                <a:blip r:embed="rId3"/>
                <a:stretch>
                  <a:fillRect l="-239" t="-6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0D5E698-153C-3A45-9CAA-F4C54F016B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778" y="1992203"/>
            <a:ext cx="7749994" cy="287359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F141D5-EDCC-5447-8645-4B09AA09A945}"/>
                  </a:ext>
                </a:extLst>
              </p:cNvPr>
              <p:cNvSpPr txBox="1"/>
              <p:nvPr/>
            </p:nvSpPr>
            <p:spPr>
              <a:xfrm>
                <a:off x="2824985" y="5237062"/>
                <a:ext cx="5855968" cy="429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SOAP/PO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g</m:t>
                        </m:r>
                      </m:sub>
                    </m:sSub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000" b="0" i="0" smtClean="0">
                                <a:latin typeface="Cambria Math" panose="02040503050406030204" pitchFamily="18" charset="0"/>
                              </a:rPr>
                              <m:t>π</m:t>
                            </m:r>
                          </m:e>
                          <m:sub>
                            <m:r>
                              <a:rPr lang="en-US" sz="2000" b="0" i="0" smtClean="0">
                                <a:latin typeface="Cambria Math" panose="02040503050406030204" pitchFamily="18" charset="0"/>
                              </a:rPr>
                              <m:t>12</m:t>
                            </m:r>
                          </m:sub>
                        </m:sSub>
                        <m:r>
                          <a:rPr lang="en-US" sz="2000" b="0" i="0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2000" b="0" i="0" smtClean="0">
                                <a:latin typeface="Cambria Math" panose="02040503050406030204" pitchFamily="18" charset="0"/>
                              </a:rPr>
                              <m:t>21</m:t>
                            </m:r>
                          </m:sub>
                        </m:sSub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Π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22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F141D5-EDCC-5447-8645-4B09AA09A9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4985" y="5237062"/>
                <a:ext cx="5855968" cy="429092"/>
              </a:xfrm>
              <a:prstGeom prst="rect">
                <a:avLst/>
              </a:prstGeom>
              <a:blipFill>
                <a:blip r:embed="rId5"/>
                <a:stretch>
                  <a:fillRect l="-1082" t="-8824" b="-205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6" y="301128"/>
            <a:ext cx="10317490" cy="66761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Application – An Algorithm</a:t>
            </a: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268" y="1088852"/>
            <a:ext cx="10665464" cy="527305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Determine whether a task is realizable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If so, find a reward function that realizes the task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Theorem 4.3</a:t>
            </a:r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: The REWARDDESIGN problem can be solved in </a:t>
            </a:r>
            <a:r>
              <a:rPr lang="en-US" sz="2000" i="1" dirty="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polynomial</a:t>
            </a:r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time, for any </a:t>
            </a:r>
            <a:r>
              <a:rPr lang="en-US" sz="20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finite</a:t>
            </a:r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E, and any SOAP, PO, or TO, so long as a reward-function family with infinitely many outputs is used.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This is because we can formulate the constraints into a </a:t>
            </a:r>
            <a:r>
              <a:rPr lang="en-US" sz="20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linear programming</a:t>
            </a:r>
            <a:r>
              <a:rPr lang="en-US" sz="2000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(LP) problem</a:t>
            </a:r>
          </a:p>
          <a:p>
            <a:endParaRPr lang="en-US" sz="2000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 descr="Text, letter&#10;&#10;Description automatically generated">
            <a:extLst>
              <a:ext uri="{FF2B5EF4-FFF2-40B4-BE49-F238E27FC236}">
                <a16:creationId xmlns:a16="http://schemas.microsoft.com/office/drawing/2014/main" id="{ADAF86A9-6781-ED40-BDBB-2780356ED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132" y="3313513"/>
            <a:ext cx="7903250" cy="35444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6" y="301128"/>
            <a:ext cx="10317490" cy="66761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Algorithm</a:t>
            </a: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 descr="A picture containing text, watch, clock&#10;&#10;Description automatically generated">
            <a:extLst>
              <a:ext uri="{FF2B5EF4-FFF2-40B4-BE49-F238E27FC236}">
                <a16:creationId xmlns:a16="http://schemas.microsoft.com/office/drawing/2014/main" id="{20DC9B52-4FA1-5949-A35E-92590F0DB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5060" y="3545003"/>
            <a:ext cx="4470400" cy="7493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12888" y="1191846"/>
                <a:ext cx="10317491" cy="5273053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Trick 1: only “fringe constraints” (for SOAP)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Fringe policies deviates from the optimal policies by only 1 action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By “policy improvement theorem,” policies outside the fringe</a:t>
                </a:r>
              </a:p>
              <a:p>
                <a:pPr marL="457200" lvl="1" indent="0">
                  <a:buNone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have lower start-state values</a:t>
                </a:r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Trick 2: estimate start-state values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Define the discounted expected state-action visitation distribution</a:t>
                </a:r>
              </a:p>
              <a:p>
                <a:pPr lvl="1">
                  <a:buFont typeface="Courier New" panose="02070309020205020404" pitchFamily="49" charset="0"/>
                  <a:buChar char="o"/>
                </a:pPr>
                <a:endParaRPr lang="en-US" sz="18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Then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𝑉</m:t>
                        </m:r>
                      </m:e>
                      <m:sup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90204" pitchFamily="34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90204" pitchFamily="34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90204" pitchFamily="34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d>
                      <m:d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90204" pitchFamily="34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9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90204" pitchFamily="34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=</m:t>
                    </m:r>
                    <m:sSup>
                      <m:sSup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𝑅</m:t>
                        </m:r>
                      </m:e>
                      <m:sup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𝑇</m:t>
                        </m:r>
                      </m:sup>
                    </m:sSup>
                    <m:sSub>
                      <m:sSub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𝜌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pPr lvl="1"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solidFill>
                      <a:schemeClr val="bg1">
                        <a:lumMod val="65000"/>
                      </a:schemeClr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If the state space and/or action space are continuous, R is a vector with infinitely many entries, i.e. a continuous function</a:t>
                </a:r>
              </a:p>
              <a:p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Trick 3: add slack variables to convert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&lt;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to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≤</m:t>
                    </m:r>
                  </m:oMath>
                </a14:m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2888" y="1191846"/>
                <a:ext cx="10317491" cy="5273053"/>
              </a:xfrm>
              <a:blipFill>
                <a:blip r:embed="rId3"/>
                <a:stretch>
                  <a:fillRect l="-246" t="-7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23DB1B7D-11EA-4641-A4B7-765A604A2379}"/>
                  </a:ext>
                </a:extLst>
              </p:cNvPr>
              <p:cNvSpPr/>
              <p:nvPr/>
            </p:nvSpPr>
            <p:spPr>
              <a:xfrm>
                <a:off x="9180238" y="1852744"/>
                <a:ext cx="936702" cy="905858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23DB1B7D-11EA-4641-A4B7-765A604A23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0238" y="1852744"/>
                <a:ext cx="936702" cy="905858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Donut 5">
            <a:extLst>
              <a:ext uri="{FF2B5EF4-FFF2-40B4-BE49-F238E27FC236}">
                <a16:creationId xmlns:a16="http://schemas.microsoft.com/office/drawing/2014/main" id="{D769FE5C-DE8C-4D46-9AE0-7E9C5B21A9FB}"/>
              </a:ext>
            </a:extLst>
          </p:cNvPr>
          <p:cNvSpPr/>
          <p:nvPr/>
        </p:nvSpPr>
        <p:spPr>
          <a:xfrm>
            <a:off x="8795521" y="1479512"/>
            <a:ext cx="1706137" cy="1664319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7A6D6A-C610-4F41-A622-B81B0A9EB02A}"/>
              </a:ext>
            </a:extLst>
          </p:cNvPr>
          <p:cNvSpPr/>
          <p:nvPr/>
        </p:nvSpPr>
        <p:spPr>
          <a:xfrm>
            <a:off x="8350798" y="1282560"/>
            <a:ext cx="3362096" cy="249648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E58F06-8829-2944-A17B-68E4262B6944}"/>
              </a:ext>
            </a:extLst>
          </p:cNvPr>
          <p:cNvSpPr txBox="1"/>
          <p:nvPr/>
        </p:nvSpPr>
        <p:spPr>
          <a:xfrm>
            <a:off x="10044965" y="680083"/>
            <a:ext cx="1115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fringe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5B8CFC2-008F-994E-8726-0D65DB7C07EA}"/>
              </a:ext>
            </a:extLst>
          </p:cNvPr>
          <p:cNvSpPr txBox="1"/>
          <p:nvPr/>
        </p:nvSpPr>
        <p:spPr>
          <a:xfrm>
            <a:off x="9309945" y="3911403"/>
            <a:ext cx="1850141" cy="370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policy space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89E287-D043-C647-9F9F-67EDAE02C7EF}"/>
              </a:ext>
            </a:extLst>
          </p:cNvPr>
          <p:cNvCxnSpPr/>
          <p:nvPr/>
        </p:nvCxnSpPr>
        <p:spPr>
          <a:xfrm flipH="1">
            <a:off x="9942653" y="968743"/>
            <a:ext cx="393539" cy="6980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28" name="Picture 27" descr="Text&#10;&#10;Description automatically generated with medium confidence">
            <a:extLst>
              <a:ext uri="{FF2B5EF4-FFF2-40B4-BE49-F238E27FC236}">
                <a16:creationId xmlns:a16="http://schemas.microsoft.com/office/drawing/2014/main" id="{3B0346B6-1834-4645-A25A-B3DA43A2D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5060" y="5575440"/>
            <a:ext cx="5726499" cy="80980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6" y="301128"/>
            <a:ext cx="10317490" cy="667615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1E300ED0-BFC3-5648-BF98-7311157EBBB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2595" y="1269871"/>
                <a:ext cx="10211227" cy="5373997"/>
              </a:xfrm>
            </p:spPr>
            <p:txBody>
              <a:bodyPr>
                <a:normAutofit fontScale="92500" lnSpcReduction="20000"/>
              </a:bodyPr>
              <a:lstStyle/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0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Runtime: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𝒪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sSup>
                      <m:sSup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𝑁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3</m:t>
                        </m:r>
                      </m:sup>
                    </m:sSup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, where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𝑁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≤</m:t>
                    </m:r>
                    <m:sSup>
                      <m:sSup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𝐴</m:t>
                            </m:r>
                          </m:e>
                        </m:d>
                      </m:e>
                      <m:sup>
                        <m:d>
                          <m:dPr>
                            <m:begChr m:val="|"/>
                            <m:endChr m:val="|"/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𝑆</m:t>
                            </m:r>
                          </m:e>
                        </m:d>
                      </m:sup>
                    </m:sSup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or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𝑁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 </m:t>
                    </m:r>
                    <m:r>
                      <m:rPr>
                        <m:sty m:val="p"/>
                      </m:rP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max</m:t>
                    </m:r>
                    <m:d>
                      <m:dPr>
                        <m:begChr m:val="{"/>
                        <m:endChr m:val="}"/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𝑆</m:t>
                            </m:r>
                          </m:e>
                        </m:d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𝐴</m:t>
                            </m:r>
                          </m:e>
                        </m:d>
                      </m:e>
                    </m:d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1E300ED0-BFC3-5648-BF98-7311157EBB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2595" y="1269871"/>
                <a:ext cx="10211227" cy="5373997"/>
              </a:xfrm>
              <a:blipFill>
                <a:blip r:embed="rId2"/>
                <a:stretch>
                  <a:fillRect l="-248" b="-1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214DBE6-6FC8-B44C-8E51-2155E9107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891" y="102499"/>
            <a:ext cx="9062474" cy="62172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96" y="301128"/>
            <a:ext cx="10317490" cy="66761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More Theoretical Results</a:t>
            </a:r>
          </a:p>
        </p:txBody>
      </p:sp>
      <p:sp>
        <p:nvSpPr>
          <p:cNvPr id="10" name="Isosceles Tri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42595" y="1283819"/>
                <a:ext cx="10317491" cy="5273053"/>
              </a:xfrm>
            </p:spPr>
            <p:txBody>
              <a:bodyPr>
                <a:normAutofit/>
              </a:bodyPr>
              <a:lstStyle/>
              <a:p>
                <a:r>
                  <a:rPr lang="en-US" sz="2000" b="1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Theorem 4.5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: When we require the reward function has </a:t>
                </a:r>
                <a:r>
                  <a:rPr lang="en-US" sz="2000" i="1" dirty="0">
                    <a:solidFill>
                      <a:srgbClr val="FF000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finitely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many outputs (i.e. the number of possible values that each entry can take is finite), the problem becomes NP-hard.</a:t>
                </a:r>
              </a:p>
              <a:p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r>
                  <a:rPr lang="en-US" sz="2000" b="1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Proposition 4.6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: For any SOAP, PO, or TO, given a finite set of CMPs,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ℰ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={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𝐸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1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,…,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𝐸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𝑛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}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with </a:t>
                </a:r>
                <a:r>
                  <a:rPr lang="en-US" sz="2000" dirty="0">
                    <a:solidFill>
                      <a:srgbClr val="FF000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shared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</a:t>
                </a:r>
                <a:r>
                  <a:rPr lang="en-US" sz="2000" dirty="0">
                    <a:solidFill>
                      <a:srgbClr val="FF000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state–action space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, there exists a </a:t>
                </a:r>
                <a:r>
                  <a:rPr lang="en-US" sz="2000" i="1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polynomial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time algorithm that outputs one reward function that realizes the task (when possible) in all CMPs in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ℰ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.</a:t>
                </a:r>
              </a:p>
              <a:p>
                <a:pPr marL="0" indent="0"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In other words, transition dynamics and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𝛾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do not affect the realizability much.</a:t>
                </a:r>
              </a:p>
              <a:p>
                <a:pPr marL="0" indent="0">
                  <a:buNone/>
                </a:pPr>
                <a:endParaRPr lang="en-US" sz="2000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r>
                  <a:rPr lang="en-US" sz="2000" b="1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Theorem 4.7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: Task realization is not closed under sets of CMPs with shared state-action space.</a:t>
                </a:r>
              </a:p>
              <a:p>
                <a:pPr marL="0" indent="0"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That is, there exist choices of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𝒯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ℰ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={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𝐸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,…,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𝐸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𝑛</m:t>
                        </m:r>
                      </m:sub>
                    </m:sSub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}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such that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𝒯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is realizable in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𝐸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∈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ℰ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</a:t>
                </a:r>
                <a:r>
                  <a:rPr lang="en-US" sz="2000" i="1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independently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, but there is not a single reward function that realizes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𝒯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in all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𝐸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90204" pitchFamily="34" charset="0"/>
                          </a:rPr>
                          <m:t>𝑖</m:t>
                        </m:r>
                      </m:sub>
                    </m:sSub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∈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90204" pitchFamily="34" charset="0"/>
                      </a:rPr>
                      <m:t>ℰ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 </a:t>
                </a:r>
                <a:r>
                  <a:rPr lang="en-US" sz="2000" i="1" dirty="0">
                    <a:solidFill>
                      <a:srgbClr val="FF000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simultaneously</a:t>
                </a:r>
                <a:r>
                  <a:rPr lang="en-US" sz="2000" dirty="0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.</a:t>
                </a:r>
              </a:p>
              <a:p>
                <a:endParaRPr lang="en-US" sz="2000" b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endParaRPr lang="en-US" sz="2000" b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2595" y="1283819"/>
                <a:ext cx="10317491" cy="5273053"/>
              </a:xfrm>
              <a:blipFill>
                <a:blip r:embed="rId2"/>
                <a:stretch>
                  <a:fillRect l="-615" t="-721" r="-2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Isosceles Tri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2305</TotalTime>
  <Words>1013</Words>
  <Application>Microsoft Macintosh PowerPoint</Application>
  <PresentationFormat>Widescreen</PresentationFormat>
  <Paragraphs>146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Cambria Math</vt:lpstr>
      <vt:lpstr>Courier New</vt:lpstr>
      <vt:lpstr>Trebuchet MS</vt:lpstr>
      <vt:lpstr>Wingdings</vt:lpstr>
      <vt:lpstr>Wingdings 3</vt:lpstr>
      <vt:lpstr>Facet</vt:lpstr>
      <vt:lpstr>On the Expressivity of Markov Reward</vt:lpstr>
      <vt:lpstr>Reward Engineering as a 2-phase Problem</vt:lpstr>
      <vt:lpstr>TaskQ: Definitions of Tasks</vt:lpstr>
      <vt:lpstr>Realizability and Task Constraints</vt:lpstr>
      <vt:lpstr>ExpressionQ: Are SOAP, PO, TO realizable?</vt:lpstr>
      <vt:lpstr>Application – An Algorithm</vt:lpstr>
      <vt:lpstr>Algorithm</vt:lpstr>
      <vt:lpstr>PowerPoint Presentation</vt:lpstr>
      <vt:lpstr>More Theoretical Results</vt:lpstr>
      <vt:lpstr>Experiments: 4 state 3 action MDP</vt:lpstr>
      <vt:lpstr>Experiments</vt:lpstr>
      <vt:lpstr>Thoughts, Questions, Future Directions</vt:lpstr>
      <vt:lpstr>Thoughts, Questions, Future Directions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the Expressivity of Markov Reward</dc:title>
  <dc:creator>Yibin Xiong</dc:creator>
  <cp:lastModifiedBy>Yibin Xiong</cp:lastModifiedBy>
  <cp:revision>38</cp:revision>
  <dcterms:created xsi:type="dcterms:W3CDTF">2021-12-05T19:17:40Z</dcterms:created>
  <dcterms:modified xsi:type="dcterms:W3CDTF">2021-12-08T03:26:04Z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